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63" r:id="rId2"/>
    <p:sldId id="269" r:id="rId3"/>
    <p:sldId id="257" r:id="rId4"/>
    <p:sldId id="259" r:id="rId5"/>
    <p:sldId id="271" r:id="rId6"/>
    <p:sldId id="261" r:id="rId7"/>
    <p:sldId id="268" r:id="rId8"/>
    <p:sldId id="26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8945"/>
    <a:srgbClr val="0070C0"/>
    <a:srgbClr val="478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函数的作用域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5.9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920565"/>
            <a:ext cx="666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函数的作用域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585D200A-8155-46F2-A644-DB762427CDF3}"/>
              </a:ext>
            </a:extLst>
          </p:cNvPr>
          <p:cNvGrpSpPr/>
          <p:nvPr/>
        </p:nvGrpSpPr>
        <p:grpSpPr>
          <a:xfrm>
            <a:off x="2200870" y="2081119"/>
            <a:ext cx="7790260" cy="2695762"/>
            <a:chOff x="4188196" y="2127479"/>
            <a:chExt cx="3910692" cy="3650794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474A1B0-9F89-435E-98E7-4570FEE6F640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18" name="任意多边形 93">
                <a:extLst>
                  <a:ext uri="{FF2B5EF4-FFF2-40B4-BE49-F238E27FC236}">
                    <a16:creationId xmlns:a16="http://schemas.microsoft.com/office/drawing/2014/main" id="{32750839-E99D-4BBC-9968-D4A03E1335E2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29BB9713-E8AA-4273-AA73-2812686225A1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4788E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 93">
                <a:extLst>
                  <a:ext uri="{FF2B5EF4-FFF2-40B4-BE49-F238E27FC236}">
                    <a16:creationId xmlns:a16="http://schemas.microsoft.com/office/drawing/2014/main" id="{B68BE8AE-FFEE-4AF2-AD98-85E9F1AA2E29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1" name="任意多边形 93">
                <a:extLst>
                  <a:ext uri="{FF2B5EF4-FFF2-40B4-BE49-F238E27FC236}">
                    <a16:creationId xmlns:a16="http://schemas.microsoft.com/office/drawing/2014/main" id="{E679D472-0095-4070-BD97-CCB58B828322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  <p:sp>
            <p:nvSpPr>
              <p:cNvPr id="22" name="任意多边形 93">
                <a:extLst>
                  <a:ext uri="{FF2B5EF4-FFF2-40B4-BE49-F238E27FC236}">
                    <a16:creationId xmlns:a16="http://schemas.microsoft.com/office/drawing/2014/main" id="{9310CFC1-D760-4344-93D1-5AC74100EB36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4788E6"/>
              </a:solidFill>
              <a:ln>
                <a:solidFill>
                  <a:srgbClr val="4788E6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/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E5DF1C29-2B51-4A01-B6E2-B3118B4AF10B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94AF2DB0-4293-41B8-AF3B-CE083F9C4C9B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8DB8715-6BFB-4867-B004-76D9F2B935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6C4141B-19BF-4DC6-B776-3A6F867904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478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>
            <a:extLst>
              <a:ext uri="{FF2B5EF4-FFF2-40B4-BE49-F238E27FC236}">
                <a16:creationId xmlns:a16="http://schemas.microsoft.com/office/drawing/2014/main" id="{CBD89180-05A5-40F5-9F36-D0908C60964E}"/>
              </a:ext>
            </a:extLst>
          </p:cNvPr>
          <p:cNvSpPr txBox="1"/>
          <p:nvPr/>
        </p:nvSpPr>
        <p:spPr>
          <a:xfrm>
            <a:off x="4959482" y="3450850"/>
            <a:ext cx="2346062" cy="1134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外部函数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静态函数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159BFCFD-2A7D-47EF-9C73-18494FE508AE}"/>
              </a:ext>
            </a:extLst>
          </p:cNvPr>
          <p:cNvCxnSpPr>
            <a:cxnSpLocks/>
          </p:cNvCxnSpPr>
          <p:nvPr/>
        </p:nvCxnSpPr>
        <p:spPr>
          <a:xfrm>
            <a:off x="2537460" y="3230378"/>
            <a:ext cx="7094220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BEA9063-30E9-4802-BB6F-B76D913B2806}"/>
              </a:ext>
            </a:extLst>
          </p:cNvPr>
          <p:cNvCxnSpPr>
            <a:cxnSpLocks/>
          </p:cNvCxnSpPr>
          <p:nvPr/>
        </p:nvCxnSpPr>
        <p:spPr>
          <a:xfrm>
            <a:off x="2537460" y="3278012"/>
            <a:ext cx="7094220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D1E23148-A416-4C81-B553-D4BB078300ED}"/>
              </a:ext>
            </a:extLst>
          </p:cNvPr>
          <p:cNvSpPr txBox="1"/>
          <p:nvPr/>
        </p:nvSpPr>
        <p:spPr>
          <a:xfrm>
            <a:off x="3563640" y="2501044"/>
            <a:ext cx="5592492" cy="58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2"/>
              </a:buClr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根据作用域的不同，函数可以分为</a:t>
            </a:r>
          </a:p>
        </p:txBody>
      </p:sp>
    </p:spTree>
    <p:extLst>
      <p:ext uri="{BB962C8B-B14F-4D97-AF65-F5344CB8AC3E}">
        <p14:creationId xmlns:p14="http://schemas.microsoft.com/office/powerpoint/2010/main" val="106551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B236A77D-E49D-488B-BBC4-787894FC8936}"/>
              </a:ext>
            </a:extLst>
          </p:cNvPr>
          <p:cNvSpPr txBox="1"/>
          <p:nvPr/>
        </p:nvSpPr>
        <p:spPr>
          <a:xfrm>
            <a:off x="1673594" y="2357517"/>
            <a:ext cx="8844812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多文件结构的程序中，某个源文件中定义的外部函数除了可以在该源文件中调用、还可以在其他源文件中调用。但在其他源文件中调用之前必须加一个函数的外部声明，告诉编译器这个函数是其他源文件中定义的函数。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FDA8DF2-EB1F-4143-AA9F-24D24AB78A49}"/>
              </a:ext>
            </a:extLst>
          </p:cNvPr>
          <p:cNvGrpSpPr/>
          <p:nvPr/>
        </p:nvGrpSpPr>
        <p:grpSpPr>
          <a:xfrm>
            <a:off x="515938" y="1091211"/>
            <a:ext cx="3344862" cy="461665"/>
            <a:chOff x="515938" y="1091211"/>
            <a:chExt cx="3344862" cy="461665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C6320D35-384F-464B-B2A2-8444761E5373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AE63224-3DA6-4990-BA55-F0560AC8C6A3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E33D2442-BC79-4EA6-95A7-584DAFEFCF9E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1C82436A-A273-44C4-A698-F9F870EC57F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65FA15EE-C4B1-4D0E-B56C-97BE6801717C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D60B81A3-A6AF-4A37-A256-A53238256FBC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873268C3-7CA6-4162-9E16-359E42C78B3E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A6184E2F-5472-468F-ABCB-98A06BD638D3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id="{A53E34A2-A531-4DF4-BA13-30C0C4FC66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245A019C-342C-4D62-8AE3-6FFA94B85B77}"/>
                </a:ext>
              </a:extLst>
            </p:cNvPr>
            <p:cNvSpPr txBox="1"/>
            <p:nvPr/>
          </p:nvSpPr>
          <p:spPr>
            <a:xfrm>
              <a:off x="981504" y="1091211"/>
              <a:ext cx="28792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外部函数的作用域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9B1A0D9C-898E-48FB-9088-D18CE40B2F58}"/>
              </a:ext>
            </a:extLst>
          </p:cNvPr>
          <p:cNvGrpSpPr/>
          <p:nvPr/>
        </p:nvGrpSpPr>
        <p:grpSpPr>
          <a:xfrm rot="10800000" flipH="1">
            <a:off x="1424236" y="1984741"/>
            <a:ext cx="9210177" cy="3230245"/>
            <a:chOff x="850263" y="1552756"/>
            <a:chExt cx="13416557" cy="4877076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47DD11F-40D7-4ACD-8E9E-1128CF58B8D9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27" name="任意多边形 3">
                <a:extLst>
                  <a:ext uri="{FF2B5EF4-FFF2-40B4-BE49-F238E27FC236}">
                    <a16:creationId xmlns:a16="http://schemas.microsoft.com/office/drawing/2014/main" id="{B6759EC5-1C39-4DEB-AA19-B8FE06056A2F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8" name="组合 27">
                <a:extLst>
                  <a:ext uri="{FF2B5EF4-FFF2-40B4-BE49-F238E27FC236}">
                    <a16:creationId xmlns:a16="http://schemas.microsoft.com/office/drawing/2014/main" id="{D0CAE622-951A-4DCF-88BB-05D7FB1D748A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29" name="平行四边形 28">
                  <a:extLst>
                    <a:ext uri="{FF2B5EF4-FFF2-40B4-BE49-F238E27FC236}">
                      <a16:creationId xmlns:a16="http://schemas.microsoft.com/office/drawing/2014/main" id="{388F8429-A170-429A-8976-02783A63F1C2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0" name="平行四边形 29">
                  <a:extLst>
                    <a:ext uri="{FF2B5EF4-FFF2-40B4-BE49-F238E27FC236}">
                      <a16:creationId xmlns:a16="http://schemas.microsoft.com/office/drawing/2014/main" id="{E34A4DEB-E82F-40AA-A193-EDA628EBDF1A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31" name="平行四边形 30">
                  <a:extLst>
                    <a:ext uri="{FF2B5EF4-FFF2-40B4-BE49-F238E27FC236}">
                      <a16:creationId xmlns:a16="http://schemas.microsoft.com/office/drawing/2014/main" id="{B28DC9DF-931D-443E-AF67-45324DF8D24E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034C073A-45D5-46DB-A924-50411BDABF8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87259167-02CF-4591-9FCE-EDD9CE307BCE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6" name="平行四边形 25">
              <a:extLst>
                <a:ext uri="{FF2B5EF4-FFF2-40B4-BE49-F238E27FC236}">
                  <a16:creationId xmlns:a16="http://schemas.microsoft.com/office/drawing/2014/main" id="{5C7F3AF0-EBE1-474D-BA45-28355B3C9F13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79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1091211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外部函数声明的语法格式为：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3236908" y="2598754"/>
            <a:ext cx="5604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EE894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外部函数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声明的语法格式为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3529494" y="3456539"/>
            <a:ext cx="5412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extern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函数名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&gt;(&lt;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形参表</a:t>
            </a:r>
            <a:r>
              <a:rPr lang="en-US" altLang="zh-CN" sz="24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或</a:t>
            </a:r>
            <a:endParaRPr lang="en-US" altLang="zh-CN" sz="2400" dirty="0" smtClean="0">
              <a:solidFill>
                <a:srgbClr val="000000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 smtClean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函数名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&gt;(&lt;</a:t>
            </a:r>
            <a:r>
              <a:rPr lang="zh-CN" altLang="en-US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形参表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solidFill>
                <a:schemeClr val="accent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2128661" y="2474420"/>
            <a:ext cx="8212371" cy="3036918"/>
            <a:chOff x="4188196" y="2127479"/>
            <a:chExt cx="3910692" cy="3650794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28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0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1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593572" y="3163928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593572" y="3223583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045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形 47">
            <a:extLst>
              <a:ext uri="{FF2B5EF4-FFF2-40B4-BE49-F238E27FC236}">
                <a16:creationId xmlns:a16="http://schemas.microsoft.com/office/drawing/2014/main" id="{FC151AC9-2991-4E64-880E-0B0D783B4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48191" y="1927518"/>
            <a:ext cx="3947651" cy="4059982"/>
          </a:xfrm>
          <a:prstGeom prst="rect">
            <a:avLst/>
          </a:prstGeom>
        </p:spPr>
      </p:pic>
      <p:sp>
        <p:nvSpPr>
          <p:cNvPr id="29" name="Rectangle 3">
            <a:extLst>
              <a:ext uri="{FF2B5EF4-FFF2-40B4-BE49-F238E27FC236}">
                <a16:creationId xmlns:a16="http://schemas.microsoft.com/office/drawing/2014/main" id="{612E42B2-D02A-4B35-8F49-4CFD3386BAEC}"/>
              </a:ext>
            </a:extLst>
          </p:cNvPr>
          <p:cNvSpPr txBox="1">
            <a:spLocks noChangeArrowheads="1"/>
          </p:cNvSpPr>
          <p:nvPr/>
        </p:nvSpPr>
        <p:spPr>
          <a:xfrm>
            <a:off x="1714074" y="2462024"/>
            <a:ext cx="33319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85000"/>
              </a:lnSpc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zh-CN" dirty="0"/>
              <a:t>// Fac.cpp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// </a:t>
            </a:r>
            <a:r>
              <a:rPr lang="zh-CN" altLang="en-US" dirty="0"/>
              <a:t>定义</a:t>
            </a:r>
            <a:r>
              <a:rPr lang="en-US" altLang="zh-CN" dirty="0"/>
              <a:t>Fac()</a:t>
            </a:r>
            <a:r>
              <a:rPr lang="zh-CN" altLang="en-US" dirty="0"/>
              <a:t>函数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int Fac(int x)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{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	int J=1,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	for (</a:t>
            </a:r>
            <a:r>
              <a:rPr lang="en-US" altLang="zh-CN" dirty="0" err="1"/>
              <a:t>i</a:t>
            </a:r>
            <a:r>
              <a:rPr lang="en-US" altLang="zh-CN" dirty="0"/>
              <a:t>=2; </a:t>
            </a:r>
            <a:r>
              <a:rPr lang="en-US" altLang="zh-CN" dirty="0" err="1"/>
              <a:t>i</a:t>
            </a:r>
            <a:r>
              <a:rPr lang="en-US" altLang="zh-CN" dirty="0"/>
              <a:t>&lt;=x; </a:t>
            </a:r>
            <a:r>
              <a:rPr lang="en-US" altLang="zh-CN" dirty="0" err="1"/>
              <a:t>i</a:t>
            </a:r>
            <a:r>
              <a:rPr lang="en-US" altLang="zh-CN" dirty="0"/>
              <a:t>++)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		J *=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	return J;</a:t>
            </a:r>
          </a:p>
          <a:p>
            <a:pPr>
              <a:lnSpc>
                <a:spcPct val="100000"/>
              </a:lnSpc>
            </a:pPr>
            <a:r>
              <a:rPr lang="en-US" altLang="zh-CN" dirty="0"/>
              <a:t>}</a:t>
            </a:r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694B01CD-4428-45ED-A6D0-F2CF4275364B}"/>
              </a:ext>
            </a:extLst>
          </p:cNvPr>
          <p:cNvGrpSpPr/>
          <p:nvPr/>
        </p:nvGrpSpPr>
        <p:grpSpPr>
          <a:xfrm>
            <a:off x="679948" y="1028702"/>
            <a:ext cx="3378395" cy="539885"/>
            <a:chOff x="679948" y="1028702"/>
            <a:chExt cx="3378395" cy="539885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02DCA3-6C7B-4DE6-8F31-6A1F7ACF7006}"/>
                </a:ext>
              </a:extLst>
            </p:cNvPr>
            <p:cNvSpPr/>
            <p:nvPr/>
          </p:nvSpPr>
          <p:spPr>
            <a:xfrm>
              <a:off x="749030" y="1070043"/>
              <a:ext cx="3247232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流程图: 手动输入 27">
              <a:extLst>
                <a:ext uri="{FF2B5EF4-FFF2-40B4-BE49-F238E27FC236}">
                  <a16:creationId xmlns:a16="http://schemas.microsoft.com/office/drawing/2014/main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9074E22-F355-46D6-BA93-27EB36183D86}"/>
                </a:ext>
              </a:extLst>
            </p:cNvPr>
            <p:cNvSpPr txBox="1"/>
            <p:nvPr/>
          </p:nvSpPr>
          <p:spPr>
            <a:xfrm>
              <a:off x="2116402" y="1060569"/>
              <a:ext cx="18798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函数作用域</a:t>
              </a: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9346E6FE-E26E-4251-B852-F58BE2B7F4D7}"/>
                </a:ext>
              </a:extLst>
            </p:cNvPr>
            <p:cNvGrpSpPr/>
            <p:nvPr/>
          </p:nvGrpSpPr>
          <p:grpSpPr>
            <a:xfrm>
              <a:off x="3905529" y="1034081"/>
              <a:ext cx="152814" cy="171307"/>
              <a:chOff x="3923635" y="1015975"/>
              <a:chExt cx="152814" cy="171307"/>
            </a:xfrm>
          </p:grpSpPr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CCD2E9E5-3F54-4E8B-B724-092752BA84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23635" y="101597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E2070238-FCF2-4E98-94C0-B14919A0C4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4656" y="1021885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F09033D1-E306-4CF9-9216-CC538E99DCC0}"/>
                </a:ext>
              </a:extLst>
            </p:cNvPr>
            <p:cNvGrpSpPr/>
            <p:nvPr/>
          </p:nvGrpSpPr>
          <p:grpSpPr>
            <a:xfrm rot="5400000">
              <a:off x="3889824" y="1382048"/>
              <a:ext cx="157311" cy="165397"/>
              <a:chOff x="6184974" y="3286480"/>
              <a:chExt cx="157311" cy="16539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E191762-EF40-4E3B-88F3-8E10861426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4974" y="3286480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CB40C066-AA6A-4362-8F61-8E52A837CA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2285" y="3286480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7" name="图形 16">
            <a:extLst>
              <a:ext uri="{FF2B5EF4-FFF2-40B4-BE49-F238E27FC236}">
                <a16:creationId xmlns:a16="http://schemas.microsoft.com/office/drawing/2014/main" id="{66AEE21E-DB50-4B86-A605-12F1D5D16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73334" y="1927518"/>
            <a:ext cx="3947651" cy="4059982"/>
          </a:xfrm>
          <a:prstGeom prst="rect">
            <a:avLst/>
          </a:prstGeom>
        </p:spPr>
      </p:pic>
      <p:sp>
        <p:nvSpPr>
          <p:cNvPr id="18" name="Rectangle 3">
            <a:extLst>
              <a:ext uri="{FF2B5EF4-FFF2-40B4-BE49-F238E27FC236}">
                <a16:creationId xmlns:a16="http://schemas.microsoft.com/office/drawing/2014/main" id="{7E181295-E7AF-4943-96BD-668451659C3B}"/>
              </a:ext>
            </a:extLst>
          </p:cNvPr>
          <p:cNvSpPr txBox="1">
            <a:spLocks noChangeArrowheads="1"/>
          </p:cNvSpPr>
          <p:nvPr/>
        </p:nvSpPr>
        <p:spPr>
          <a:xfrm>
            <a:off x="6939217" y="2692856"/>
            <a:ext cx="333197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85000"/>
              </a:lnSpc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/>
              <a:t>// combinationNum.cpp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#include&lt;iostream&gt;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using namespace std;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// Fac()</a:t>
            </a:r>
            <a:r>
              <a:rPr lang="zh-CN" altLang="en-US" dirty="0"/>
              <a:t>函数的外部声明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extern int Fac(int); </a:t>
            </a:r>
          </a:p>
        </p:txBody>
      </p:sp>
    </p:spTree>
    <p:extLst>
      <p:ext uri="{BB962C8B-B14F-4D97-AF65-F5344CB8AC3E}">
        <p14:creationId xmlns:p14="http://schemas.microsoft.com/office/powerpoint/2010/main" val="16942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3207592" y="1948982"/>
            <a:ext cx="68912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定义主函数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int n=5, m=2;		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待处理的数据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J1, J2, J3, C;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J1=Fac(n);	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的阶乘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J2 = Fac(n-m);	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n-m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的阶乘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J3 = Fac(m);		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求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的阶乘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 = J1/J2/J3;		// 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计算组合数</a:t>
            </a:r>
          </a:p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组合数为：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"&lt;&lt;C&lt;&lt;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2166697" y="1711570"/>
            <a:ext cx="7785582" cy="3952702"/>
            <a:chOff x="850264" y="1121062"/>
            <a:chExt cx="11341335" cy="596785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047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136AF5EA-2AEB-47C5-80E6-562C87DEA9EB}"/>
              </a:ext>
            </a:extLst>
          </p:cNvPr>
          <p:cNvGrpSpPr/>
          <p:nvPr/>
        </p:nvGrpSpPr>
        <p:grpSpPr>
          <a:xfrm>
            <a:off x="515938" y="956658"/>
            <a:ext cx="5944683" cy="461665"/>
            <a:chOff x="515938" y="1091211"/>
            <a:chExt cx="5944683" cy="461665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22B74F8-C23C-4339-91AD-035D0A2C76B7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3" name="平行四边形 2">
                <a:extLst>
                  <a:ext uri="{FF2B5EF4-FFF2-40B4-BE49-F238E27FC236}">
                    <a16:creationId xmlns:a16="http://schemas.microsoft.com/office/drawing/2014/main" id="{B01023DF-BDF6-4B93-9891-74D1CA6220B8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4D38825C-11F4-4817-9208-DC480532B93C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id="{11C215DA-4291-4C4B-B262-25330574FD09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id="{28B44E5C-D317-4A56-B589-E45C258AA062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id="{0C6F574C-C1C1-4701-9D1E-89EC476006DE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id="{952B1A9A-AE9C-44F8-B2A0-F00B7810FF58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id="{3B9A05ED-D72D-4F42-A476-686D3380420C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id="{B0E7953B-C671-4DD9-84B6-5568800F9E54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24012F19-E159-4817-AC26-948D4D73387E}"/>
                </a:ext>
              </a:extLst>
            </p:cNvPr>
            <p:cNvSpPr txBox="1"/>
            <p:nvPr/>
          </p:nvSpPr>
          <p:spPr>
            <a:xfrm>
              <a:off x="981504" y="1091211"/>
              <a:ext cx="5479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静态函数的作用域</a:t>
              </a: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957E26F9-E464-43E7-91A2-2F1A525D82F1}"/>
              </a:ext>
            </a:extLst>
          </p:cNvPr>
          <p:cNvSpPr/>
          <p:nvPr/>
        </p:nvSpPr>
        <p:spPr>
          <a:xfrm>
            <a:off x="981504" y="1456083"/>
            <a:ext cx="103220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静态函数具有文件作用域，即只能在定义该函数的源文件中调用、不能在其他源文件中调用。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2927319" y="2439596"/>
            <a:ext cx="5604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EE8945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静态函数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的定义格式为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3382773" y="3129685"/>
            <a:ext cx="54892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&gt;(&lt;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形参表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函数体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1819072" y="2315262"/>
            <a:ext cx="8212371" cy="2384083"/>
            <a:chOff x="4188196" y="2127479"/>
            <a:chExt cx="3910692" cy="3650794"/>
          </a:xfrm>
        </p:grpSpPr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57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9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0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1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283983" y="3004770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283983" y="3064425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EBC1E8D5-0DEC-41A6-BDE1-5C80DCB35CA2}"/>
              </a:ext>
            </a:extLst>
          </p:cNvPr>
          <p:cNvSpPr txBox="1"/>
          <p:nvPr/>
        </p:nvSpPr>
        <p:spPr>
          <a:xfrm>
            <a:off x="2590873" y="4991196"/>
            <a:ext cx="68590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如果有函数声明，则在函数声明处指定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关键字、在定义处不指定，即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07C7A97E-1876-41C0-BBD4-607CCAD7C5FA}"/>
              </a:ext>
            </a:extLst>
          </p:cNvPr>
          <p:cNvSpPr txBox="1"/>
          <p:nvPr/>
        </p:nvSpPr>
        <p:spPr>
          <a:xfrm>
            <a:off x="3423412" y="6123897"/>
            <a:ext cx="5489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函数类型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 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函数名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&gt;(&lt;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形参表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&gt;)</a:t>
            </a: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65AC6D54-E936-436D-837C-3E5A9D7E69D3}"/>
              </a:ext>
            </a:extLst>
          </p:cNvPr>
          <p:cNvGrpSpPr/>
          <p:nvPr/>
        </p:nvGrpSpPr>
        <p:grpSpPr>
          <a:xfrm>
            <a:off x="1859711" y="4866862"/>
            <a:ext cx="8212371" cy="1806969"/>
            <a:chOff x="4188196" y="2127479"/>
            <a:chExt cx="3910692" cy="3650794"/>
          </a:xfrm>
        </p:grpSpPr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C0B1C927-0E64-4A71-AE24-CA0F88584519}"/>
                </a:ext>
              </a:extLst>
            </p:cNvPr>
            <p:cNvGrpSpPr/>
            <p:nvPr/>
          </p:nvGrpSpPr>
          <p:grpSpPr>
            <a:xfrm>
              <a:off x="4188196" y="2127479"/>
              <a:ext cx="3910692" cy="3650794"/>
              <a:chOff x="4188196" y="2127479"/>
              <a:chExt cx="3910692" cy="3650794"/>
            </a:xfrm>
          </p:grpSpPr>
          <p:sp>
            <p:nvSpPr>
              <p:cNvPr id="72" name="任意多边形 93">
                <a:extLst>
                  <a:ext uri="{FF2B5EF4-FFF2-40B4-BE49-F238E27FC236}">
                    <a16:creationId xmlns:a16="http://schemas.microsoft.com/office/drawing/2014/main" id="{E88CAA04-DE81-4359-B4E9-7D76C0AD5255}"/>
                  </a:ext>
                </a:extLst>
              </p:cNvPr>
              <p:cNvSpPr/>
              <p:nvPr/>
            </p:nvSpPr>
            <p:spPr>
              <a:xfrm flipH="1" flipV="1">
                <a:off x="7777063" y="546122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3" name="矩形: 圆角 28">
                <a:extLst>
                  <a:ext uri="{FF2B5EF4-FFF2-40B4-BE49-F238E27FC236}">
                    <a16:creationId xmlns:a16="http://schemas.microsoft.com/office/drawing/2014/main" id="{7397C460-3F2F-4B94-B7D9-41CA901E1EB0}"/>
                  </a:ext>
                </a:extLst>
              </p:cNvPr>
              <p:cNvSpPr/>
              <p:nvPr/>
            </p:nvSpPr>
            <p:spPr>
              <a:xfrm>
                <a:off x="4267200" y="2209801"/>
                <a:ext cx="3734346" cy="3486150"/>
              </a:xfrm>
              <a:prstGeom prst="roundRect">
                <a:avLst>
                  <a:gd name="adj" fmla="val 1939"/>
                </a:avLst>
              </a:pr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任意多边形 93">
                <a:extLst>
                  <a:ext uri="{FF2B5EF4-FFF2-40B4-BE49-F238E27FC236}">
                    <a16:creationId xmlns:a16="http://schemas.microsoft.com/office/drawing/2014/main" id="{5E445CD0-ED0E-4A58-859F-AD1E2CF4348C}"/>
                  </a:ext>
                </a:extLst>
              </p:cNvPr>
              <p:cNvSpPr/>
              <p:nvPr/>
            </p:nvSpPr>
            <p:spPr>
              <a:xfrm rot="16200000" flipH="1" flipV="1">
                <a:off x="7774673" y="2129869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5" name="任意多边形 93">
                <a:extLst>
                  <a:ext uri="{FF2B5EF4-FFF2-40B4-BE49-F238E27FC236}">
                    <a16:creationId xmlns:a16="http://schemas.microsoft.com/office/drawing/2014/main" id="{AC74E485-3048-49F8-9BEA-8EF7058A8671}"/>
                  </a:ext>
                </a:extLst>
              </p:cNvPr>
              <p:cNvSpPr/>
              <p:nvPr/>
            </p:nvSpPr>
            <p:spPr>
              <a:xfrm rot="10800000" flipH="1" flipV="1">
                <a:off x="4188196" y="21294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6" name="任意多边形 93">
                <a:extLst>
                  <a:ext uri="{FF2B5EF4-FFF2-40B4-BE49-F238E27FC236}">
                    <a16:creationId xmlns:a16="http://schemas.microsoft.com/office/drawing/2014/main" id="{B5FAC14B-4819-49ED-9671-956437F4CAC3}"/>
                  </a:ext>
                </a:extLst>
              </p:cNvPr>
              <p:cNvSpPr/>
              <p:nvPr/>
            </p:nvSpPr>
            <p:spPr>
              <a:xfrm rot="5400000" flipH="1" flipV="1">
                <a:off x="4185924" y="5458838"/>
                <a:ext cx="321825" cy="317045"/>
              </a:xfrm>
              <a:custGeom>
                <a:avLst/>
                <a:gdLst>
                  <a:gd name="connsiteX0" fmla="*/ 76384 w 725149"/>
                  <a:gd name="connsiteY0" fmla="*/ 0 h 714376"/>
                  <a:gd name="connsiteX1" fmla="*/ 212910 w 725149"/>
                  <a:gd name="connsiteY1" fmla="*/ 1519 h 714376"/>
                  <a:gd name="connsiteX2" fmla="*/ 406449 w 725149"/>
                  <a:gd name="connsiteY2" fmla="*/ 1519 h 714376"/>
                  <a:gd name="connsiteX3" fmla="*/ 362726 w 725149"/>
                  <a:gd name="connsiteY3" fmla="*/ 45243 h 714376"/>
                  <a:gd name="connsiteX4" fmla="*/ 693346 w 725149"/>
                  <a:gd name="connsiteY4" fmla="*/ 45244 h 714376"/>
                  <a:gd name="connsiteX5" fmla="*/ 725149 w 725149"/>
                  <a:gd name="connsiteY5" fmla="*/ 77048 h 714376"/>
                  <a:gd name="connsiteX6" fmla="*/ 156851 w 725149"/>
                  <a:gd name="connsiteY6" fmla="*/ 77048 h 714376"/>
                  <a:gd name="connsiteX7" fmla="*/ 75720 w 725149"/>
                  <a:gd name="connsiteY7" fmla="*/ 158178 h 714376"/>
                  <a:gd name="connsiteX8" fmla="*/ 75722 w 725149"/>
                  <a:gd name="connsiteY8" fmla="*/ 681520 h 714376"/>
                  <a:gd name="connsiteX9" fmla="*/ 42866 w 725149"/>
                  <a:gd name="connsiteY9" fmla="*/ 714376 h 714376"/>
                  <a:gd name="connsiteX10" fmla="*/ 42865 w 725149"/>
                  <a:gd name="connsiteY10" fmla="*/ 387498 h 714376"/>
                  <a:gd name="connsiteX11" fmla="*/ 745 w 725149"/>
                  <a:gd name="connsiteY11" fmla="*/ 429618 h 714376"/>
                  <a:gd name="connsiteX12" fmla="*/ 0 w 725149"/>
                  <a:gd name="connsiteY12" fmla="*/ 429619 h 714376"/>
                  <a:gd name="connsiteX13" fmla="*/ 1 w 725149"/>
                  <a:gd name="connsiteY13" fmla="*/ 134343 h 714376"/>
                  <a:gd name="connsiteX14" fmla="*/ 646 w 725149"/>
                  <a:gd name="connsiteY14" fmla="*/ 134343 h 714376"/>
                  <a:gd name="connsiteX15" fmla="*/ 1 w 725149"/>
                  <a:gd name="connsiteY15" fmla="*/ 76381 h 7143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725149" h="714376">
                    <a:moveTo>
                      <a:pt x="76384" y="0"/>
                    </a:moveTo>
                    <a:lnTo>
                      <a:pt x="212910" y="1519"/>
                    </a:lnTo>
                    <a:lnTo>
                      <a:pt x="406449" y="1519"/>
                    </a:lnTo>
                    <a:lnTo>
                      <a:pt x="362726" y="45243"/>
                    </a:lnTo>
                    <a:lnTo>
                      <a:pt x="693346" y="45244"/>
                    </a:lnTo>
                    <a:lnTo>
                      <a:pt x="725149" y="77048"/>
                    </a:lnTo>
                    <a:lnTo>
                      <a:pt x="156851" y="77048"/>
                    </a:lnTo>
                    <a:lnTo>
                      <a:pt x="75720" y="158178"/>
                    </a:lnTo>
                    <a:lnTo>
                      <a:pt x="75722" y="681520"/>
                    </a:lnTo>
                    <a:lnTo>
                      <a:pt x="42866" y="714376"/>
                    </a:lnTo>
                    <a:lnTo>
                      <a:pt x="42865" y="387498"/>
                    </a:lnTo>
                    <a:lnTo>
                      <a:pt x="745" y="429618"/>
                    </a:lnTo>
                    <a:lnTo>
                      <a:pt x="0" y="429619"/>
                    </a:lnTo>
                    <a:lnTo>
                      <a:pt x="1" y="134343"/>
                    </a:lnTo>
                    <a:lnTo>
                      <a:pt x="646" y="134343"/>
                    </a:lnTo>
                    <a:lnTo>
                      <a:pt x="1" y="76381"/>
                    </a:lnTo>
                    <a:close/>
                  </a:path>
                </a:pathLst>
              </a:custGeom>
              <a:solidFill>
                <a:srgbClr val="0070C0"/>
              </a:solidFill>
              <a:ln>
                <a:solidFill>
                  <a:srgbClr val="0070C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496D3140-5F60-4ABF-8FC6-A7C689E33F21}"/>
                </a:ext>
              </a:extLst>
            </p:cNvPr>
            <p:cNvCxnSpPr/>
            <p:nvPr/>
          </p:nvCxnSpPr>
          <p:spPr>
            <a:xfrm>
              <a:off x="4563555" y="2148488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>
              <a:extLst>
                <a:ext uri="{FF2B5EF4-FFF2-40B4-BE49-F238E27FC236}">
                  <a16:creationId xmlns:a16="http://schemas.microsoft.com/office/drawing/2014/main" id="{6C7AEB34-6EFD-4774-92EC-2FC23160B423}"/>
                </a:ext>
              </a:extLst>
            </p:cNvPr>
            <p:cNvCxnSpPr/>
            <p:nvPr/>
          </p:nvCxnSpPr>
          <p:spPr>
            <a:xfrm>
              <a:off x="4585815" y="5759223"/>
              <a:ext cx="3116166" cy="0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>
              <a:extLst>
                <a:ext uri="{FF2B5EF4-FFF2-40B4-BE49-F238E27FC236}">
                  <a16:creationId xmlns:a16="http://schemas.microsoft.com/office/drawing/2014/main" id="{65093773-795F-4B3C-8A28-DA03DDF6DB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07548" y="2543175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>
              <a:extLst>
                <a:ext uri="{FF2B5EF4-FFF2-40B4-BE49-F238E27FC236}">
                  <a16:creationId xmlns:a16="http://schemas.microsoft.com/office/drawing/2014/main" id="{407BBBE4-FDE1-4914-8D85-F245680220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68040" y="2562290"/>
              <a:ext cx="1" cy="2828925"/>
            </a:xfrm>
            <a:prstGeom prst="line">
              <a:avLst/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324622" y="5834285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DCCEBA2A-F374-4266-9B1C-499FBCAE66F4}"/>
              </a:ext>
            </a:extLst>
          </p:cNvPr>
          <p:cNvCxnSpPr/>
          <p:nvPr/>
        </p:nvCxnSpPr>
        <p:spPr>
          <a:xfrm>
            <a:off x="2324622" y="5893940"/>
            <a:ext cx="7248697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81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49" grpId="0"/>
      <p:bldP spid="6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08761DE-7445-451D-92EC-63D762673889}"/>
              </a:ext>
            </a:extLst>
          </p:cNvPr>
          <p:cNvSpPr txBox="1"/>
          <p:nvPr/>
        </p:nvSpPr>
        <p:spPr>
          <a:xfrm>
            <a:off x="2317511" y="2274035"/>
            <a:ext cx="76300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1】Fac.cpp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Fac()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函数定义改为静态函数：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static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Fac(int x)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{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……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}</a:t>
            </a:r>
          </a:p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程序编译连接时就会报错，因为静态函数仅具有文件作用域，即只可以在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Fac.cpp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文件中使用，在其他文件（如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combinationNum.cpp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）中不可以使用。	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9E15E2A-3547-4A88-94EF-57D1BE475F30}"/>
              </a:ext>
            </a:extLst>
          </p:cNvPr>
          <p:cNvGrpSpPr/>
          <p:nvPr/>
        </p:nvGrpSpPr>
        <p:grpSpPr>
          <a:xfrm rot="10800000" flipH="1">
            <a:off x="1743567" y="1825199"/>
            <a:ext cx="8631841" cy="4244972"/>
            <a:chOff x="850264" y="1121062"/>
            <a:chExt cx="11341335" cy="640912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C787B869-4C99-4D17-BF01-2FD723C563D5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6409127"/>
              <a:chOff x="850264" y="1121062"/>
              <a:chExt cx="11341335" cy="6409127"/>
            </a:xfrm>
          </p:grpSpPr>
          <p:sp>
            <p:nvSpPr>
              <p:cNvPr id="23" name="任意多边形 3">
                <a:extLst>
                  <a:ext uri="{FF2B5EF4-FFF2-40B4-BE49-F238E27FC236}">
                    <a16:creationId xmlns:a16="http://schemas.microsoft.com/office/drawing/2014/main" id="{C6AA0518-EB65-49B7-87C8-F9D6C829C8C7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6409127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9C95F1DA-830D-4C06-828A-B12B5385CFEE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5" name="平行四边形 24">
                  <a:extLst>
                    <a:ext uri="{FF2B5EF4-FFF2-40B4-BE49-F238E27FC236}">
                      <a16:creationId xmlns:a16="http://schemas.microsoft.com/office/drawing/2014/main" id="{D3B6E113-D458-4600-8C96-B5BF232714A6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6" name="平行四边形 25">
                  <a:extLst>
                    <a:ext uri="{FF2B5EF4-FFF2-40B4-BE49-F238E27FC236}">
                      <a16:creationId xmlns:a16="http://schemas.microsoft.com/office/drawing/2014/main" id="{F3586601-DD1D-4A0D-BF77-5577C57A76DC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7" name="平行四边形 26">
                  <a:extLst>
                    <a:ext uri="{FF2B5EF4-FFF2-40B4-BE49-F238E27FC236}">
                      <a16:creationId xmlns:a16="http://schemas.microsoft.com/office/drawing/2014/main" id="{AE6DAD86-2128-40A8-8BD4-2B713B8045A2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1C975F3C-412E-4314-924D-6203630BC375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5979544-58AB-4556-A422-8C4B25FE5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608616CA-1957-4D84-8AB1-B7A44A1F1694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070E97D-2A9C-4A2C-A22D-014AAB33F4C1}"/>
              </a:ext>
            </a:extLst>
          </p:cNvPr>
          <p:cNvGrpSpPr/>
          <p:nvPr/>
        </p:nvGrpSpPr>
        <p:grpSpPr>
          <a:xfrm>
            <a:off x="679948" y="1027651"/>
            <a:ext cx="3830016" cy="540936"/>
            <a:chOff x="679948" y="1027651"/>
            <a:chExt cx="3830016" cy="540936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75B619C0-E2B1-4BB2-BA82-4D4D4C238B51}"/>
                </a:ext>
              </a:extLst>
            </p:cNvPr>
            <p:cNvSpPr/>
            <p:nvPr/>
          </p:nvSpPr>
          <p:spPr>
            <a:xfrm>
              <a:off x="749029" y="1070043"/>
              <a:ext cx="3640089" cy="437745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流程图: 手动输入 29">
              <a:extLst>
                <a:ext uri="{FF2B5EF4-FFF2-40B4-BE49-F238E27FC236}">
                  <a16:creationId xmlns:a16="http://schemas.microsoft.com/office/drawing/2014/main" id="{A6215168-06BC-450B-8487-85B7F2A4EFE0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2F35E87-548F-4D9A-84EE-81FE1601B6C0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11A9C620-6676-4B10-8821-5EF4E416DD6A}"/>
                </a:ext>
              </a:extLst>
            </p:cNvPr>
            <p:cNvSpPr txBox="1"/>
            <p:nvPr/>
          </p:nvSpPr>
          <p:spPr>
            <a:xfrm>
              <a:off x="1998094" y="1070814"/>
              <a:ext cx="25118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静态函数作用域</a:t>
              </a: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C834468-2AA6-438B-B4A0-276ABE664B9A}"/>
                </a:ext>
              </a:extLst>
            </p:cNvPr>
            <p:cNvGrpSpPr/>
            <p:nvPr/>
          </p:nvGrpSpPr>
          <p:grpSpPr>
            <a:xfrm>
              <a:off x="4283962" y="1027651"/>
              <a:ext cx="152814" cy="171307"/>
              <a:chOff x="4302068" y="1009545"/>
              <a:chExt cx="152814" cy="171307"/>
            </a:xfrm>
          </p:grpSpPr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F1B1A540-5878-4272-B84D-2799A272A5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302068" y="1009545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80181D87-EE18-44EE-9836-9BD7BCD3C8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53089" y="1015455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F93D68E7-2D36-4489-B241-26D4FC2D0485}"/>
                </a:ext>
              </a:extLst>
            </p:cNvPr>
            <p:cNvGrpSpPr/>
            <p:nvPr/>
          </p:nvGrpSpPr>
          <p:grpSpPr>
            <a:xfrm rot="5400000">
              <a:off x="4268259" y="1375622"/>
              <a:ext cx="157312" cy="165398"/>
              <a:chOff x="6178545" y="2908047"/>
              <a:chExt cx="157312" cy="165398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3F6A662F-CF3C-47AC-AAEE-EF34E1D728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78545" y="2908047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7F74579F-9202-401E-8891-60F9DF62B3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5857" y="2908048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9310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266</Words>
  <Application>Microsoft Office PowerPoint</Application>
  <PresentationFormat>宽屏</PresentationFormat>
  <Paragraphs>55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67</cp:revision>
  <dcterms:created xsi:type="dcterms:W3CDTF">2018-07-20T07:37:48Z</dcterms:created>
  <dcterms:modified xsi:type="dcterms:W3CDTF">2018-08-01T10:58:16Z</dcterms:modified>
</cp:coreProperties>
</file>

<file path=docProps/thumbnail.jpeg>
</file>